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1" r:id="rId3"/>
    <p:sldId id="265" r:id="rId4"/>
    <p:sldId id="273" r:id="rId5"/>
    <p:sldId id="267" r:id="rId6"/>
    <p:sldId id="269" r:id="rId7"/>
    <p:sldId id="268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BA70365-63E0-4ED9-BD36-C3C165A957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25A601-0A20-F8A9-57B5-15A1467AEA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B29A-A656-4DF8-9A5F-6180FB91A800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967FE7-F7A3-DDE7-EB62-500B5792F4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3FA4EAB-932E-DE63-4B34-F02EDE3737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65546-8539-4343-842B-ABBD7B3A407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4381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28/09/2023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9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CA03EB3-9FBC-4E94-B2A2-D700A54AFA22}"/>
              </a:ext>
            </a:extLst>
          </p:cNvPr>
          <p:cNvSpPr txBox="1"/>
          <p:nvPr/>
        </p:nvSpPr>
        <p:spPr>
          <a:xfrm>
            <a:off x="2654875" y="1545136"/>
            <a:ext cx="1035492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17255F0-48E1-43D6-9FE6-088D1A975946}"/>
              </a:ext>
            </a:extLst>
          </p:cNvPr>
          <p:cNvSpPr txBox="1"/>
          <p:nvPr/>
        </p:nvSpPr>
        <p:spPr>
          <a:xfrm>
            <a:off x="1348531" y="1553087"/>
            <a:ext cx="8374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Teto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Taxa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de juros empréstimo  consignado RGPS/INSS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2AD6B8F-9D49-408A-BA0B-C677C0A632C6}"/>
              </a:ext>
            </a:extLst>
          </p:cNvPr>
          <p:cNvSpPr txBox="1"/>
          <p:nvPr/>
        </p:nvSpPr>
        <p:spPr>
          <a:xfrm>
            <a:off x="1348531" y="3362287"/>
            <a:ext cx="826525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sz="2300" b="1" dirty="0">
                <a:solidFill>
                  <a:srgbClr val="005DB8"/>
                </a:solidFill>
                <a:latin typeface="Calibri corpo"/>
              </a:rPr>
              <a:t>SECRETARIA DO REGIME GERAL DE PREVIDÊNCIA SOCIAL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CB2B9E6-0026-40F5-8266-BE4DD58D2936}"/>
              </a:ext>
            </a:extLst>
          </p:cNvPr>
          <p:cNvSpPr txBox="1"/>
          <p:nvPr/>
        </p:nvSpPr>
        <p:spPr>
          <a:xfrm>
            <a:off x="1436615" y="4935581"/>
            <a:ext cx="6396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b="1" dirty="0">
                <a:solidFill>
                  <a:srgbClr val="005DB8"/>
                </a:solidFill>
                <a:latin typeface="Calibri corpo"/>
              </a:rPr>
              <a:t>Setembro de 2023</a:t>
            </a:r>
          </a:p>
        </p:txBody>
      </p:sp>
    </p:spTree>
    <p:extLst>
      <p:ext uri="{BB962C8B-B14F-4D97-AF65-F5344CB8AC3E}">
        <p14:creationId xmlns:p14="http://schemas.microsoft.com/office/powerpoint/2010/main" val="128384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87412" y="490885"/>
            <a:ext cx="9921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Proposta de Teto para Empréstimos Consignados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C3B3B76-87F9-A23B-C03B-44B526303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333702"/>
              </p:ext>
            </p:extLst>
          </p:nvPr>
        </p:nvGraphicFramePr>
        <p:xfrm>
          <a:off x="487412" y="1291094"/>
          <a:ext cx="10887039" cy="4593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5907">
                  <a:extLst>
                    <a:ext uri="{9D8B030D-6E8A-4147-A177-3AD203B41FA5}">
                      <a16:colId xmlns:a16="http://schemas.microsoft.com/office/drawing/2014/main" val="2387215608"/>
                    </a:ext>
                  </a:extLst>
                </a:gridCol>
                <a:gridCol w="2828915">
                  <a:extLst>
                    <a:ext uri="{9D8B030D-6E8A-4147-A177-3AD203B41FA5}">
                      <a16:colId xmlns:a16="http://schemas.microsoft.com/office/drawing/2014/main" val="4263471294"/>
                    </a:ext>
                  </a:extLst>
                </a:gridCol>
                <a:gridCol w="2185980">
                  <a:extLst>
                    <a:ext uri="{9D8B030D-6E8A-4147-A177-3AD203B41FA5}">
                      <a16:colId xmlns:a16="http://schemas.microsoft.com/office/drawing/2014/main" val="107265400"/>
                    </a:ext>
                  </a:extLst>
                </a:gridCol>
                <a:gridCol w="2035963">
                  <a:extLst>
                    <a:ext uri="{9D8B030D-6E8A-4147-A177-3AD203B41FA5}">
                      <a16:colId xmlns:a16="http://schemas.microsoft.com/office/drawing/2014/main" val="2090492116"/>
                    </a:ext>
                  </a:extLst>
                </a:gridCol>
                <a:gridCol w="2250274">
                  <a:extLst>
                    <a:ext uri="{9D8B030D-6E8A-4147-A177-3AD203B41FA5}">
                      <a16:colId xmlns:a16="http://schemas.microsoft.com/office/drawing/2014/main" val="628247341"/>
                    </a:ext>
                  </a:extLst>
                </a:gridCol>
              </a:tblGrid>
              <a:tr h="445574"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A partir de uma redução na taxa de juros do consignado mantendo a mesma proporção da SELIC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623144"/>
                  </a:ext>
                </a:extLst>
              </a:tr>
              <a:tr h="1028984"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Calcula-se a taxa de juros do consignado de forma a manter a mesma proporção da SELIC, isto é, repassa-se, proporcionalmente,  para o consignado a mesma redução da SELIC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167417"/>
                  </a:ext>
                </a:extLst>
              </a:tr>
              <a:tr h="445574"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5488782"/>
                  </a:ext>
                </a:extLst>
              </a:tr>
              <a:tr h="133672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Taxa Selic atual (%aa)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Taxa Selic futura (%aa)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Taxa juros Consignado atual (%aa)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Taxa juros consignado futura (%aa)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Taxa juros consignado futura (%am)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5466019"/>
                  </a:ext>
                </a:extLst>
              </a:tr>
              <a:tr h="445574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13,75%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13,25%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26,38%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25,42%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1,91%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1198054"/>
                  </a:ext>
                </a:extLst>
              </a:tr>
              <a:tr h="445574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13,25%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12,75%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25,49%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effectLst/>
                        </a:rPr>
                        <a:t>24,53%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1,84%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4978174"/>
                  </a:ext>
                </a:extLst>
              </a:tr>
              <a:tr h="445574"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1) a margem bruta acima da Selic fica fixa em termos proporcionais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1226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42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78866" y="265702"/>
            <a:ext cx="99213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Proposta de Teto para Cartões de Crédito e Cartão Benefício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7FF2BBE-3A86-D062-245B-B43A1B22B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626007"/>
              </p:ext>
            </p:extLst>
          </p:nvPr>
        </p:nvGraphicFramePr>
        <p:xfrm>
          <a:off x="282011" y="1070785"/>
          <a:ext cx="11075348" cy="55949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3159">
                  <a:extLst>
                    <a:ext uri="{9D8B030D-6E8A-4147-A177-3AD203B41FA5}">
                      <a16:colId xmlns:a16="http://schemas.microsoft.com/office/drawing/2014/main" val="1350790813"/>
                    </a:ext>
                  </a:extLst>
                </a:gridCol>
                <a:gridCol w="1545117">
                  <a:extLst>
                    <a:ext uri="{9D8B030D-6E8A-4147-A177-3AD203B41FA5}">
                      <a16:colId xmlns:a16="http://schemas.microsoft.com/office/drawing/2014/main" val="2362599550"/>
                    </a:ext>
                  </a:extLst>
                </a:gridCol>
                <a:gridCol w="2299568">
                  <a:extLst>
                    <a:ext uri="{9D8B030D-6E8A-4147-A177-3AD203B41FA5}">
                      <a16:colId xmlns:a16="http://schemas.microsoft.com/office/drawing/2014/main" val="328426384"/>
                    </a:ext>
                  </a:extLst>
                </a:gridCol>
                <a:gridCol w="1255407">
                  <a:extLst>
                    <a:ext uri="{9D8B030D-6E8A-4147-A177-3AD203B41FA5}">
                      <a16:colId xmlns:a16="http://schemas.microsoft.com/office/drawing/2014/main" val="2164479999"/>
                    </a:ext>
                  </a:extLst>
                </a:gridCol>
                <a:gridCol w="2444423">
                  <a:extLst>
                    <a:ext uri="{9D8B030D-6E8A-4147-A177-3AD203B41FA5}">
                      <a16:colId xmlns:a16="http://schemas.microsoft.com/office/drawing/2014/main" val="2668156980"/>
                    </a:ext>
                  </a:extLst>
                </a:gridCol>
                <a:gridCol w="1158837">
                  <a:extLst>
                    <a:ext uri="{9D8B030D-6E8A-4147-A177-3AD203B41FA5}">
                      <a16:colId xmlns:a16="http://schemas.microsoft.com/office/drawing/2014/main" val="1110086653"/>
                    </a:ext>
                  </a:extLst>
                </a:gridCol>
                <a:gridCol w="1158837">
                  <a:extLst>
                    <a:ext uri="{9D8B030D-6E8A-4147-A177-3AD203B41FA5}">
                      <a16:colId xmlns:a16="http://schemas.microsoft.com/office/drawing/2014/main" val="318739093"/>
                    </a:ext>
                  </a:extLst>
                </a:gridCol>
              </a:tblGrid>
              <a:tr h="154430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Mês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 err="1">
                          <a:effectLst/>
                        </a:rPr>
                        <a:t>Tx</a:t>
                      </a:r>
                      <a:r>
                        <a:rPr lang="pt-BR" sz="2000" u="none" strike="noStrike" dirty="0">
                          <a:effectLst/>
                        </a:rPr>
                        <a:t> empréstimo</a:t>
                      </a:r>
                      <a:br>
                        <a:rPr lang="pt-BR" sz="2000" u="none" strike="noStrike" dirty="0">
                          <a:effectLst/>
                        </a:rPr>
                      </a:br>
                      <a:r>
                        <a:rPr lang="pt-BR" sz="2000" u="none" strike="noStrike" dirty="0">
                          <a:effectLst/>
                        </a:rPr>
                        <a:t>(A)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Tx cartão de crédito - 0,92% adicional</a:t>
                      </a:r>
                      <a:br>
                        <a:rPr lang="pt-BR" sz="2000" u="none" strike="noStrike">
                          <a:effectLst/>
                        </a:rPr>
                      </a:br>
                      <a:r>
                        <a:rPr lang="pt-BR" sz="2000" u="none" strike="noStrike">
                          <a:effectLst/>
                        </a:rPr>
                        <a:t>(B)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Razão A/B</a:t>
                      </a:r>
                      <a:br>
                        <a:rPr lang="pt-BR" sz="2000" u="none" strike="noStrike">
                          <a:effectLst/>
                        </a:rPr>
                      </a:br>
                      <a:r>
                        <a:rPr lang="pt-BR" sz="2000" u="none" strike="noStrike">
                          <a:effectLst/>
                        </a:rPr>
                        <a:t>(C 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Mantendo razão A/B observada em fev/23</a:t>
                      </a:r>
                      <a:br>
                        <a:rPr lang="pt-BR" sz="2000" u="none" strike="noStrike">
                          <a:effectLst/>
                        </a:rPr>
                      </a:br>
                      <a:r>
                        <a:rPr lang="pt-BR" sz="2000" u="none" strike="noStrike">
                          <a:effectLst/>
                        </a:rPr>
                        <a:t>(E 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(E - B)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(E-A)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2249610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fev/23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2,14%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3,06%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1,43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3,06%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0,00%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0,92%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1416809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mar/23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1,97%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effectLst/>
                        </a:rPr>
                        <a:t>            1,47 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2,89%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7692817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abr/23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1,97%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1,47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2,89%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4148843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mai/23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1,97%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1,47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2,89%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3709744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jun/23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1,97%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1,47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2,89%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3849220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jul/23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1,97%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1,47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2,89%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0766679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ago/23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1,91%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2,83%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1,48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2,80%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4531447"/>
                  </a:ext>
                </a:extLst>
              </a:tr>
              <a:tr h="506329"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set/23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1,84%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2,76%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effectLst/>
                        </a:rPr>
                        <a:t>            1,50 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effectLst/>
                        </a:rPr>
                        <a:t>2,70%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-0,06%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effectLst/>
                        </a:rPr>
                        <a:t>0,86%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6151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32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1628527"/>
            <a:ext cx="8546498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289468" y="460545"/>
            <a:ext cx="10529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Instituições Financeiras que Operam Cartão Benefício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FDDE7A9-EF43-FC4C-CA23-D5B22B2EB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209340"/>
              </p:ext>
            </p:extLst>
          </p:nvPr>
        </p:nvGraphicFramePr>
        <p:xfrm>
          <a:off x="1187864" y="1085994"/>
          <a:ext cx="9058543" cy="5242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4260">
                  <a:extLst>
                    <a:ext uri="{9D8B030D-6E8A-4147-A177-3AD203B41FA5}">
                      <a16:colId xmlns:a16="http://schemas.microsoft.com/office/drawing/2014/main" val="3858166559"/>
                    </a:ext>
                  </a:extLst>
                </a:gridCol>
                <a:gridCol w="1518098">
                  <a:extLst>
                    <a:ext uri="{9D8B030D-6E8A-4147-A177-3AD203B41FA5}">
                      <a16:colId xmlns:a16="http://schemas.microsoft.com/office/drawing/2014/main" val="4163167924"/>
                    </a:ext>
                  </a:extLst>
                </a:gridCol>
                <a:gridCol w="1846185">
                  <a:extLst>
                    <a:ext uri="{9D8B030D-6E8A-4147-A177-3AD203B41FA5}">
                      <a16:colId xmlns:a16="http://schemas.microsoft.com/office/drawing/2014/main" val="2731716646"/>
                    </a:ext>
                  </a:extLst>
                </a:gridCol>
              </a:tblGrid>
              <a:tr h="39386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 dirty="0">
                          <a:effectLst/>
                        </a:rPr>
                        <a:t>Banco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Quantidade Empréstimos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Valor Reservado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6811896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623 - BANCO PAN S/A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1.232.402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104.423.651,74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6827198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318 - BANCO BMG S. A.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1.020.789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92.740.193,57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8567636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935 - FACTA FINANCEIRA S 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484.665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40.657.762,99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3305603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121 - BANCO AGIBANK S.A.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369.339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30.579.159,45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46997741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707 - BANCO DAYCOVAL S. A.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228.339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21.390.531,42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1804161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243 - BANCO MASTER S.A.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199.244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19.162.419,63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06325534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389 - BANCO MERCANTIL DO BRASIL S/A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165.665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12.263.359,74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9151253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033 - BANCO SANTANDER (BRASIL) S/A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90.622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7.526.966,00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2464593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254 - PARANA BANCO S. A.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33.171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3.353.710,74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89137405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465 - CAPITAL CONSIG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15.469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1.521.425,27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0803666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329 - QI SOCIEDADE DE CREDITO S.A.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4.325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427.276,05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86782114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903 - BANCO INTER S/A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185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22.173,15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0852178"/>
                  </a:ext>
                </a:extLst>
              </a:tr>
              <a:tr h="44555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276 - SENFF S.A - CREDITO, FINANCIAMENTO E INVESTIMENTO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14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1.251,15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1541931"/>
                  </a:ext>
                </a:extLst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274 - BMP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>
                          <a:effectLst/>
                        </a:rPr>
                        <a:t>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800" u="none" strike="noStrike" dirty="0">
                          <a:effectLst/>
                        </a:rPr>
                        <a:t>66,00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8420720"/>
                  </a:ext>
                </a:extLst>
              </a:tr>
              <a:tr h="307706"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>
                          <a:effectLst/>
                        </a:rPr>
                        <a:t>TOTAIS</a:t>
                      </a:r>
                      <a:endParaRPr lang="pt-BR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u="none" strike="noStrike" dirty="0">
                          <a:effectLst/>
                        </a:rPr>
                        <a:t>3.844.233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u="none" strike="noStrike" dirty="0">
                          <a:effectLst/>
                        </a:rPr>
                        <a:t>334.069.947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6809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0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723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1628527"/>
            <a:ext cx="8546498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289468" y="460545"/>
            <a:ext cx="106149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Instituições Financeiras que operam Cartão de Crédito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ED5A1C9-295B-F0E2-561E-2B76FD456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277097"/>
              </p:ext>
            </p:extLst>
          </p:nvPr>
        </p:nvGraphicFramePr>
        <p:xfrm>
          <a:off x="968977" y="1055498"/>
          <a:ext cx="8776531" cy="5402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61365">
                  <a:extLst>
                    <a:ext uri="{9D8B030D-6E8A-4147-A177-3AD203B41FA5}">
                      <a16:colId xmlns:a16="http://schemas.microsoft.com/office/drawing/2014/main" val="538592557"/>
                    </a:ext>
                  </a:extLst>
                </a:gridCol>
                <a:gridCol w="1607583">
                  <a:extLst>
                    <a:ext uri="{9D8B030D-6E8A-4147-A177-3AD203B41FA5}">
                      <a16:colId xmlns:a16="http://schemas.microsoft.com/office/drawing/2014/main" val="4185971238"/>
                    </a:ext>
                  </a:extLst>
                </a:gridCol>
                <a:gridCol w="1607583">
                  <a:extLst>
                    <a:ext uri="{9D8B030D-6E8A-4147-A177-3AD203B41FA5}">
                      <a16:colId xmlns:a16="http://schemas.microsoft.com/office/drawing/2014/main" val="1593626871"/>
                    </a:ext>
                  </a:extLst>
                </a:gridCol>
              </a:tblGrid>
              <a:tr h="26295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 dirty="0">
                          <a:effectLst/>
                        </a:rPr>
                        <a:t>Banco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Quantidade Empréstimos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Valor Reservado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112055663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318 - BANCO BMG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4.358.740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420.061.618,52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017407041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623 - BANCO PAN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1.456.972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125.475.661,55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1474892701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237 - BANCO BRADESCO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1.126.607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93.577.026,44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159242592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937.041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101.344.717,44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3880477723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386 - NU FINANCEIRA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572.114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50.629.897,26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031017471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425.791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39.910.535,20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1787248104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394.608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36.794.846,21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3681007409"/>
                  </a:ext>
                </a:extLst>
              </a:tr>
              <a:tr h="122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934 - AGIBANK FINANCEIRA S/A CREDITO, FINANCIAMENTO E INVESTI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350.586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29.197.146,96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364791941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752 - CETELEM-BNP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205.267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18.250.744,03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622403620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178.555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17.761.052,58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3794605007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90.845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6.969.402,24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086093748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903 - BANCO INTER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46.727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4.748.791,51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565324244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38.867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4.965.315,02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46549976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19.099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1.366.288,27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044554219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233 - BANCO CIFRA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8.058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639.549,48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925608504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243 - BANCO MASTER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6.639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525.453,16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484135325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422 - BANCO SAFRA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3.331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371.492,83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4104954903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341 - BANCO ITAU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2.458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263.310,10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3677983017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465 - CAPITAL CONSIG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2.441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143.698,91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395406535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 dirty="0">
                          <a:effectLst/>
                        </a:rPr>
                        <a:t>254 - PARANA BANCO S. A.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1.156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44.248,74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03799789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263 - BANCO CACIQUE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516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61.790,94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54010776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250 - BCV BANCO DE CREDITO E VAREJO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457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29.894,78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1495046078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604 - BANCO INDUSTRIAL DO BRASIL AS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102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8.345,77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3860790633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961 - VALOR SOCIEDADE DE CREDITO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45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4.878,15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571802755"/>
                  </a:ext>
                </a:extLst>
              </a:tr>
              <a:tr h="21801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276 - SENFF S.A - CREDITO, FINANCIAMENTO E INVESTIMENTO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2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344,22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851538934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218 - BANCO BONSUCESSO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2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179,52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179942072"/>
                  </a:ext>
                </a:extLst>
              </a:tr>
              <a:tr h="1485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937 - BANCO CITICARD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132,00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2120646683"/>
                  </a:ext>
                </a:extLst>
              </a:tr>
              <a:tr h="21801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905 - FINANCEIRA ALFA - CREDITO, FINANCIAMENTO E INVESTIMENT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>
                          <a:effectLst/>
                        </a:rPr>
                        <a:t>1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54121" marT="601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050" u="none" strike="noStrike" dirty="0">
                          <a:effectLst/>
                        </a:rPr>
                        <a:t>483,18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Rawline"/>
                      </a:endParaRPr>
                    </a:p>
                  </a:txBody>
                  <a:tcPr marL="6013" marR="6013" marT="6013" marB="0" anchor="ctr"/>
                </a:tc>
                <a:extLst>
                  <a:ext uri="{0D108BD9-81ED-4DB2-BD59-A6C34878D82A}">
                    <a16:rowId xmlns:a16="http://schemas.microsoft.com/office/drawing/2014/main" val="1855094435"/>
                  </a:ext>
                </a:extLst>
              </a:tr>
              <a:tr h="155741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TOTAIS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10.227.028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953.146.845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13" marR="6013" marT="6013" marB="0" anchor="b"/>
                </a:tc>
                <a:extLst>
                  <a:ext uri="{0D108BD9-81ED-4DB2-BD59-A6C34878D82A}">
                    <a16:rowId xmlns:a16="http://schemas.microsoft.com/office/drawing/2014/main" val="705759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028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2819435" y="5202306"/>
            <a:ext cx="5538351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Secretaria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Departamento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</a:t>
            </a:r>
            <a:r>
              <a:rPr lang="pt-BR" sz="1600" dirty="0" err="1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BLoco</a:t>
            </a:r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F, Sala 723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2021-5342/5751 / Brasília - DF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780" y="3211774"/>
            <a:ext cx="3620440" cy="4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761</Words>
  <Application>Microsoft Office PowerPoint</Application>
  <PresentationFormat>Widescreen</PresentationFormat>
  <Paragraphs>221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corpo</vt:lpstr>
      <vt:lpstr>Calibri Light</vt:lpstr>
      <vt:lpstr>Rawline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RAMOS</dc:creator>
  <cp:lastModifiedBy>Benedito Adalberto Brunca</cp:lastModifiedBy>
  <cp:revision>18</cp:revision>
  <dcterms:created xsi:type="dcterms:W3CDTF">2021-03-18T21:25:09Z</dcterms:created>
  <dcterms:modified xsi:type="dcterms:W3CDTF">2023-09-28T17:01:31Z</dcterms:modified>
</cp:coreProperties>
</file>